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83" r:id="rId2"/>
    <p:sldId id="672" r:id="rId3"/>
    <p:sldId id="913" r:id="rId4"/>
    <p:sldId id="454" r:id="rId5"/>
    <p:sldId id="830" r:id="rId6"/>
    <p:sldId id="903" r:id="rId7"/>
    <p:sldId id="904" r:id="rId8"/>
    <p:sldId id="905" r:id="rId9"/>
    <p:sldId id="909" r:id="rId10"/>
    <p:sldId id="910" r:id="rId11"/>
    <p:sldId id="912" r:id="rId12"/>
    <p:sldId id="8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5]" lastIdx="1" clrIdx="6"/>
  <p:cmAuthor id="1" name="Microsoft Office User" initials="Office [2]" lastIdx="1" clrIdx="0"/>
  <p:cmAuthor id="8" name="Microsoft Office User" initials="Office [6]" lastIdx="1" clrIdx="7"/>
  <p:cmAuthor id="2" name="Dong Nie" initials="DN" lastIdx="5" clrIdx="1"/>
  <p:cmAuthor id="9" name="Microsoft Office User" initials="Office [8]" lastIdx="1" clrIdx="8"/>
  <p:cmAuthor id="3" name="Microsoft Office User" initials="Office" lastIdx="1" clrIdx="2"/>
  <p:cmAuthor id="10" name="Microsoft Office User" initials="Office [7]" lastIdx="1" clrIdx="9"/>
  <p:cmAuthor id="4" name="Chen Zu" initials="CZ" lastIdx="9" clrIdx="3">
    <p:extLst>
      <p:ext uri="{19B8F6BF-5375-455C-9EA6-DF929625EA0E}">
        <p15:presenceInfo xmlns:p15="http://schemas.microsoft.com/office/powerpoint/2012/main" userId="Chen Zu" providerId="None"/>
      </p:ext>
    </p:extLst>
  </p:cmAuthor>
  <p:cmAuthor id="5" name="Microsoft Office User" initials="Office [3]" lastIdx="1" clrIdx="4"/>
  <p:cmAuthor id="6" name="Microsoft Office User" initials="Office [4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9D9D9"/>
    <a:srgbClr val="A6A6A6"/>
    <a:srgbClr val="74F456"/>
    <a:srgbClr val="66CCFF"/>
    <a:srgbClr val="FF00FF"/>
    <a:srgbClr val="AD5DE6"/>
    <a:srgbClr val="0000FF"/>
    <a:srgbClr val="005EA4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7" autoAdjust="0"/>
    <p:restoredTop sz="88144" autoAdjust="0"/>
  </p:normalViewPr>
  <p:slideViewPr>
    <p:cSldViewPr snapToGrid="0">
      <p:cViewPr>
        <p:scale>
          <a:sx n="93" d="100"/>
          <a:sy n="93" d="100"/>
        </p:scale>
        <p:origin x="144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3816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EB60-DCA6-6B4A-ADCA-2A3D4CBB664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8CFB-51D0-3640-8725-55D5BB72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ACD0-925D-3241-A339-7175FB9E362C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2187-6C7D-1A4C-827B-17673D4FB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FC1D-3310-4112-BE76-9F25A321D7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3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7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AF120-3974-E444-BAEE-19FD00F49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921" y="211184"/>
            <a:ext cx="1727568" cy="46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25506"/>
            <a:ext cx="3657600" cy="33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2" y="-130467"/>
            <a:ext cx="115443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76CA3-57FE-354E-B1E1-75F285986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7511" y="211183"/>
            <a:ext cx="1727568" cy="46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54405"/>
            <a:ext cx="10363200" cy="1362075"/>
          </a:xfrm>
        </p:spPr>
        <p:txBody>
          <a:bodyPr anchor="t">
            <a:normAutofit/>
          </a:bodyPr>
          <a:lstStyle>
            <a:lvl1pPr algn="ctr">
              <a:defRPr sz="2000" b="0" cap="none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954217"/>
            <a:ext cx="10363200" cy="1500187"/>
          </a:xfrm>
        </p:spPr>
        <p:txBody>
          <a:bodyPr anchor="b">
            <a:noAutofit/>
          </a:bodyPr>
          <a:lstStyle>
            <a:lvl1pPr marL="0" indent="0" algn="ctr">
              <a:buNone/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AE253-597F-BF44-B2B4-A0C4AC1E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511" y="211183"/>
            <a:ext cx="1727568" cy="46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6"/>
            <a:ext cx="3657600" cy="3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B9DE2-29D6-D94A-B349-C6061E0A7D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7511" y="211183"/>
            <a:ext cx="1727568" cy="46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ed.unc.edu/bric/ideagroup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02" y="-117767"/>
            <a:ext cx="11544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47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Logo1.png">
            <a:hlinkClick r:id="rId15"/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6806"/>
          <a:stretch/>
        </p:blipFill>
        <p:spPr>
          <a:xfrm>
            <a:off x="11150600" y="6285703"/>
            <a:ext cx="937544" cy="381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63" y="6159506"/>
            <a:ext cx="3657600" cy="33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bg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bg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bg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bg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bg1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1145154"/>
            <a:ext cx="12192000" cy="1470025"/>
          </a:xfrm>
        </p:spPr>
        <p:txBody>
          <a:bodyPr>
            <a:noAutofit/>
          </a:bodyPr>
          <a:lstStyle/>
          <a:p>
            <a:r>
              <a:rPr lang="en-US" altLang="zh-CN" sz="4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Multi-View</a:t>
            </a:r>
            <a:r>
              <a:rPr lang="en-US" altLang="zh-CN" sz="4200" b="1" dirty="0">
                <a:solidFill>
                  <a:schemeClr val="bg1"/>
                </a:solidFill>
              </a:rPr>
              <a:t> </a:t>
            </a:r>
            <a:r>
              <a:rPr lang="en-US" altLang="zh-CN" sz="4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Vertebra Localization and Identification from CT Images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6AD422-4578-1D15-06A3-EE92E8E99B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5252136"/>
            <a:ext cx="3240000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F77748-F27E-5285-78C5-15B972645B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79" y="5252136"/>
            <a:ext cx="3240000" cy="9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9551B94-0648-38D7-A87C-1D38AC80AAF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1" y="5252136"/>
            <a:ext cx="3240000" cy="9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2E5B9F5-4879-FCE0-BB76-A250096D0657}"/>
              </a:ext>
            </a:extLst>
          </p:cNvPr>
          <p:cNvSpPr/>
          <p:nvPr/>
        </p:nvSpPr>
        <p:spPr>
          <a:xfrm>
            <a:off x="0" y="2874393"/>
            <a:ext cx="121920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707"/>
              </a:spcAft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 Wu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Jiadong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Zhang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Yu Fang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Zhentao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Liu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Nizhuan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Wang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algn="ctr" hangingPunct="0">
              <a:spcAft>
                <a:spcPts val="707"/>
              </a:spcAft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Zhiming Cui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1,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, and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Dinggang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Shen </a:t>
            </a:r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1,2,3,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hangingPunct="0"/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of Biomedical Engineering,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ShanghaiTech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Univerisity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Shanghai, China</a:t>
            </a:r>
          </a:p>
          <a:p>
            <a:pPr algn="ctr" hangingPunct="0"/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Shanghai United Imaging Intelligence Co. Ltd., Shanghai, China</a:t>
            </a:r>
          </a:p>
          <a:p>
            <a:pPr algn="ctr" hangingPunct="0"/>
            <a:r>
              <a:rPr lang="en-US" altLang="zh-CN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Shanghai Clinical Research and Trial Center, Shanghai, China</a:t>
            </a:r>
          </a:p>
          <a:p>
            <a:pPr algn="ctr" hangingPunct="0"/>
            <a:r>
              <a:rPr lang="en-US" altLang="en-US" sz="2000" i="1" u="sng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cuizhm@shanghaitech.edu.cn, dgshen@shanghaitech.edu.cn</a:t>
            </a:r>
            <a:endParaRPr lang="en-US" altLang="zh-CN" sz="2000" u="sng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图形 15" descr="信封">
            <a:extLst>
              <a:ext uri="{FF2B5EF4-FFF2-40B4-BE49-F238E27FC236}">
                <a16:creationId xmlns:a16="http://schemas.microsoft.com/office/drawing/2014/main" id="{183F779B-2284-5E47-DB4D-CEF9418C0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3498" y="3321435"/>
            <a:ext cx="180000" cy="195880"/>
          </a:xfrm>
          <a:prstGeom prst="rect">
            <a:avLst/>
          </a:prstGeom>
        </p:spPr>
      </p:pic>
      <p:pic>
        <p:nvPicPr>
          <p:cNvPr id="14" name="图形 15" descr="信封">
            <a:extLst>
              <a:ext uri="{FF2B5EF4-FFF2-40B4-BE49-F238E27FC236}">
                <a16:creationId xmlns:a16="http://schemas.microsoft.com/office/drawing/2014/main" id="{0BA81D8C-D117-18D0-CE4E-888EE0D72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8466" y="3321435"/>
            <a:ext cx="180000" cy="1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7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194C4BA-ED27-4B18-9047-48D9DAF61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92945"/>
              </p:ext>
            </p:extLst>
          </p:nvPr>
        </p:nvGraphicFramePr>
        <p:xfrm>
          <a:off x="3502512" y="2576784"/>
          <a:ext cx="4667019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569">
                  <a:extLst>
                    <a:ext uri="{9D8B030D-6E8A-4147-A177-3AD203B41FA5}">
                      <a16:colId xmlns:a16="http://schemas.microsoft.com/office/drawing/2014/main" val="2211747407"/>
                    </a:ext>
                  </a:extLst>
                </a:gridCol>
                <a:gridCol w="1826225">
                  <a:extLst>
                    <a:ext uri="{9D8B030D-6E8A-4147-A177-3AD203B41FA5}">
                      <a16:colId xmlns:a16="http://schemas.microsoft.com/office/drawing/2014/main" val="1296730946"/>
                    </a:ext>
                  </a:extLst>
                </a:gridCol>
                <a:gridCol w="1826225">
                  <a:extLst>
                    <a:ext uri="{9D8B030D-6E8A-4147-A177-3AD203B41FA5}">
                      <a16:colId xmlns:a16="http://schemas.microsoft.com/office/drawing/2014/main" val="7631821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Test Dataset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931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Id-Rate(%)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L-Error(mm)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5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bg1"/>
                          </a:solidFill>
                        </a:rPr>
                        <a:t>Cer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99.55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1.51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53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bg1"/>
                          </a:solidFill>
                        </a:rPr>
                        <a:t>Tho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99.00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1.48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12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Lum.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99.54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1.50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1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99.04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1.49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945901"/>
                  </a:ext>
                </a:extLst>
              </a:tr>
            </a:tbl>
          </a:graphicData>
        </a:graphic>
      </p:graphicFrame>
      <p:sp>
        <p:nvSpPr>
          <p:cNvPr id="8" name="文本框 50">
            <a:extLst>
              <a:ext uri="{FF2B5EF4-FFF2-40B4-BE49-F238E27FC236}">
                <a16:creationId xmlns:a16="http://schemas.microsoft.com/office/drawing/2014/main" id="{A134FB14-9344-4004-892D-1C284E452797}"/>
              </a:ext>
            </a:extLst>
          </p:cNvPr>
          <p:cNvSpPr txBox="1"/>
          <p:nvPr/>
        </p:nvSpPr>
        <p:spPr>
          <a:xfrm>
            <a:off x="355597" y="943874"/>
            <a:ext cx="11104437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Quantitatively results on a large-scale in-house dataset collected in real-world clinics:</a:t>
            </a:r>
          </a:p>
          <a:p>
            <a:pPr marL="8001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scans in total: 300 scans for training, 100 for testing and 100 for validation</a:t>
            </a:r>
          </a:p>
          <a:p>
            <a:pPr marL="80010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all the components and K set to 10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4A7E8E-4B69-47BE-8026-7A938379C56D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Results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0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0">
            <a:extLst>
              <a:ext uri="{FF2B5EF4-FFF2-40B4-BE49-F238E27FC236}">
                <a16:creationId xmlns:a16="http://schemas.microsoft.com/office/drawing/2014/main" id="{A134FB14-9344-4004-892D-1C284E452797}"/>
              </a:ext>
            </a:extLst>
          </p:cNvPr>
          <p:cNvSpPr txBox="1"/>
          <p:nvPr/>
        </p:nvSpPr>
        <p:spPr>
          <a:xfrm>
            <a:off x="355597" y="943874"/>
            <a:ext cx="11104437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Qualitatively results on typical challenging cases: large field of view(1, 6), metal artifacts (2, 3), pathological spines (4), and limited field of view (5).(Green for prediction and red for ground truth.)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091EAA-A2C8-40E5-81B0-DB3A98CA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40" y="1908892"/>
            <a:ext cx="7559137" cy="45076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5F4B2A7-D0B5-4FB7-83F8-FD43BE5806ED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Results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87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89685"/>
            <a:ext cx="12192000" cy="14700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5" name="文本框 50">
            <a:extLst>
              <a:ext uri="{FF2B5EF4-FFF2-40B4-BE49-F238E27FC236}">
                <a16:creationId xmlns:a16="http://schemas.microsoft.com/office/drawing/2014/main" id="{BDC5E8FE-9FF6-B988-8CEE-3303901B1817}"/>
              </a:ext>
            </a:extLst>
          </p:cNvPr>
          <p:cNvSpPr txBox="1"/>
          <p:nvPr/>
        </p:nvSpPr>
        <p:spPr>
          <a:xfrm>
            <a:off x="3216421" y="2479680"/>
            <a:ext cx="1473202" cy="68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</p:txBody>
      </p:sp>
      <p:sp>
        <p:nvSpPr>
          <p:cNvPr id="6" name="文本框 50">
            <a:extLst>
              <a:ext uri="{FF2B5EF4-FFF2-40B4-BE49-F238E27FC236}">
                <a16:creationId xmlns:a16="http://schemas.microsoft.com/office/drawing/2014/main" id="{538E27E1-C784-5211-60C4-EBD36E8B87C7}"/>
              </a:ext>
            </a:extLst>
          </p:cNvPr>
          <p:cNvSpPr txBox="1"/>
          <p:nvPr/>
        </p:nvSpPr>
        <p:spPr>
          <a:xfrm>
            <a:off x="7218287" y="2479680"/>
            <a:ext cx="1473202" cy="68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ECCFF1-40D9-9CD7-6D29-81B436C9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88" y="3429000"/>
            <a:ext cx="2214000" cy="221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874CD3-9699-CB54-DBB6-F2F70BB3DFD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22" y="3429000"/>
            <a:ext cx="2214000" cy="2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8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8047E66-1395-44F6-A127-07F1C67413A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54" y="2143544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CCB45D-E14B-498F-8FFC-8694671E0E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2" y="2143544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1B243F-036B-48FB-8904-DE1CAA12986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4" y="2237237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7FC5F8-4955-4EC5-958A-29B3FE541DC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6" y="2326277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E4FD64-9CE7-4CF4-A6E2-7281604D92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85" y="2237237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4C8155-8F13-4987-BC2F-41D0537FA80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16" y="2326277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4920E1-3B53-47E8-97C6-AE6950D7D9A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7" y="2419970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9382EF-34F5-46A4-A098-D2C1D1128941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Goal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DB8008C4-2847-4416-ACEC-D271D01ADA3B}"/>
              </a:ext>
            </a:extLst>
          </p:cNvPr>
          <p:cNvSpPr/>
          <p:nvPr/>
        </p:nvSpPr>
        <p:spPr>
          <a:xfrm>
            <a:off x="2359817" y="3422752"/>
            <a:ext cx="1268146" cy="32704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99273AEB-A3A4-422F-A26D-970E5AA272AA}"/>
              </a:ext>
            </a:extLst>
          </p:cNvPr>
          <p:cNvSpPr/>
          <p:nvPr/>
        </p:nvSpPr>
        <p:spPr>
          <a:xfrm>
            <a:off x="5899977" y="3422752"/>
            <a:ext cx="1268146" cy="32704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929772-CD72-4A09-977B-762E57C9C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616" y="1258552"/>
            <a:ext cx="4115923" cy="38928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73923DF-6B3B-4DAC-9846-B76276F671E2}"/>
              </a:ext>
            </a:extLst>
          </p:cNvPr>
          <p:cNvSpPr txBox="1"/>
          <p:nvPr/>
        </p:nvSpPr>
        <p:spPr>
          <a:xfrm>
            <a:off x="678018" y="5151423"/>
            <a:ext cx="106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scan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0F9F46-A210-4181-BAFB-A56F933B407C}"/>
              </a:ext>
            </a:extLst>
          </p:cNvPr>
          <p:cNvSpPr txBox="1"/>
          <p:nvPr/>
        </p:nvSpPr>
        <p:spPr>
          <a:xfrm>
            <a:off x="3627963" y="5151423"/>
            <a:ext cx="215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labeling results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38BD4E-39AD-481C-9097-AD51B4CA3950}"/>
              </a:ext>
            </a:extLst>
          </p:cNvPr>
          <p:cNvSpPr txBox="1"/>
          <p:nvPr/>
        </p:nvSpPr>
        <p:spPr>
          <a:xfrm>
            <a:off x="7443876" y="5151423"/>
            <a:ext cx="41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(A,C) surgical planning; (B) pathological diagnosis. (C) post-operative evaluation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F9E1352-2510-4BA2-92BD-BBBDA2550592}"/>
              </a:ext>
            </a:extLst>
          </p:cNvPr>
          <p:cNvSpPr txBox="1"/>
          <p:nvPr/>
        </p:nvSpPr>
        <p:spPr>
          <a:xfrm>
            <a:off x="490867" y="1018348"/>
            <a:ext cx="539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Vertebra Localization and Identification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5DD4C2F-F038-4A67-B179-019E6E190EC7}"/>
              </a:ext>
            </a:extLst>
          </p:cNvPr>
          <p:cNvSpPr/>
          <p:nvPr/>
        </p:nvSpPr>
        <p:spPr>
          <a:xfrm>
            <a:off x="373769" y="1844244"/>
            <a:ext cx="5356450" cy="3811113"/>
          </a:xfrm>
          <a:prstGeom prst="roundRect">
            <a:avLst>
              <a:gd name="adj" fmla="val 6159"/>
            </a:avLst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9F61E90-6D8C-4E1F-8E85-F7ABF2144464}"/>
              </a:ext>
            </a:extLst>
          </p:cNvPr>
          <p:cNvSpPr/>
          <p:nvPr/>
        </p:nvSpPr>
        <p:spPr>
          <a:xfrm>
            <a:off x="0" y="6581001"/>
            <a:ext cx="9574544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defRPr/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Fuxin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 et al. “Research advances of spine surgery robot.“, Journal of Shandong University(Health Sciences), 2023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41C4321-B814-481D-A501-02BC1D828C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32" y="2418530"/>
            <a:ext cx="1440000" cy="2520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08A2B16-907F-46CF-88E6-2513462A2BE8}"/>
              </a:ext>
            </a:extLst>
          </p:cNvPr>
          <p:cNvSpPr/>
          <p:nvPr/>
        </p:nvSpPr>
        <p:spPr>
          <a:xfrm>
            <a:off x="4436601" y="2684461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1DB3300-17D6-4EA4-BB55-AD1950E8FA49}"/>
              </a:ext>
            </a:extLst>
          </p:cNvPr>
          <p:cNvSpPr/>
          <p:nvPr/>
        </p:nvSpPr>
        <p:spPr>
          <a:xfrm>
            <a:off x="4436601" y="2858389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C57B34-983C-458A-B509-93204CDB8639}"/>
              </a:ext>
            </a:extLst>
          </p:cNvPr>
          <p:cNvSpPr/>
          <p:nvPr/>
        </p:nvSpPr>
        <p:spPr>
          <a:xfrm>
            <a:off x="4413854" y="3028761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4F30B14-3C7F-4BD6-8444-93A33CA634CE}"/>
              </a:ext>
            </a:extLst>
          </p:cNvPr>
          <p:cNvSpPr/>
          <p:nvPr/>
        </p:nvSpPr>
        <p:spPr>
          <a:xfrm>
            <a:off x="4368854" y="3251382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EAC717-EE57-4BB2-8AEF-7F7AFD665265}"/>
              </a:ext>
            </a:extLst>
          </p:cNvPr>
          <p:cNvSpPr/>
          <p:nvPr/>
        </p:nvSpPr>
        <p:spPr>
          <a:xfrm>
            <a:off x="4323854" y="3426619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10A2ABB-4566-444D-92ED-AFFBE2A3B702}"/>
              </a:ext>
            </a:extLst>
          </p:cNvPr>
          <p:cNvSpPr/>
          <p:nvPr/>
        </p:nvSpPr>
        <p:spPr>
          <a:xfrm>
            <a:off x="4216461" y="3618178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A608DD1-9495-4BBA-BF66-CB8B70FA0A9D}"/>
              </a:ext>
            </a:extLst>
          </p:cNvPr>
          <p:cNvSpPr/>
          <p:nvPr/>
        </p:nvSpPr>
        <p:spPr>
          <a:xfrm>
            <a:off x="4171461" y="3876071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1F31EFA-9089-47DD-94A2-1E03D5962951}"/>
              </a:ext>
            </a:extLst>
          </p:cNvPr>
          <p:cNvSpPr/>
          <p:nvPr/>
        </p:nvSpPr>
        <p:spPr>
          <a:xfrm>
            <a:off x="4171461" y="4140861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F49217D-160B-447A-92BA-DB61051FD046}"/>
              </a:ext>
            </a:extLst>
          </p:cNvPr>
          <p:cNvSpPr/>
          <p:nvPr/>
        </p:nvSpPr>
        <p:spPr>
          <a:xfrm>
            <a:off x="4275733" y="4356628"/>
            <a:ext cx="90000" cy="90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90B76FE-15A5-4CD3-B20E-A9BCE727085C}"/>
              </a:ext>
            </a:extLst>
          </p:cNvPr>
          <p:cNvSpPr txBox="1"/>
          <p:nvPr/>
        </p:nvSpPr>
        <p:spPr>
          <a:xfrm>
            <a:off x="4543941" y="2606350"/>
            <a:ext cx="35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T9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3B04A9-F37F-4349-9835-5C944F783E79}"/>
              </a:ext>
            </a:extLst>
          </p:cNvPr>
          <p:cNvSpPr txBox="1"/>
          <p:nvPr/>
        </p:nvSpPr>
        <p:spPr>
          <a:xfrm>
            <a:off x="4527482" y="2782540"/>
            <a:ext cx="435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T10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CCA8A7-4A39-4BC0-81D8-E330D2B0062F}"/>
              </a:ext>
            </a:extLst>
          </p:cNvPr>
          <p:cNvSpPr txBox="1"/>
          <p:nvPr/>
        </p:nvSpPr>
        <p:spPr>
          <a:xfrm>
            <a:off x="4509597" y="2961755"/>
            <a:ext cx="474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T11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63FCC85-6B71-4B8C-96BD-8D7865F6C25D}"/>
              </a:ext>
            </a:extLst>
          </p:cNvPr>
          <p:cNvSpPr txBox="1"/>
          <p:nvPr/>
        </p:nvSpPr>
        <p:spPr>
          <a:xfrm>
            <a:off x="4451424" y="3184342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T12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E1697E-2869-41C7-B5B6-D83B71DA9EA1}"/>
              </a:ext>
            </a:extLst>
          </p:cNvPr>
          <p:cNvSpPr txBox="1"/>
          <p:nvPr/>
        </p:nvSpPr>
        <p:spPr>
          <a:xfrm>
            <a:off x="4436601" y="3370844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C6E27B0-2AAC-4C67-A262-AE0E163232B8}"/>
              </a:ext>
            </a:extLst>
          </p:cNvPr>
          <p:cNvSpPr txBox="1"/>
          <p:nvPr/>
        </p:nvSpPr>
        <p:spPr>
          <a:xfrm>
            <a:off x="4327958" y="3557346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L2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F0156B8-D244-4CB1-859A-423B3904CD34}"/>
              </a:ext>
            </a:extLst>
          </p:cNvPr>
          <p:cNvSpPr txBox="1"/>
          <p:nvPr/>
        </p:nvSpPr>
        <p:spPr>
          <a:xfrm>
            <a:off x="4261461" y="3800431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L3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BF6BD51-6EB7-41C6-A59A-FEE17D37324D}"/>
              </a:ext>
            </a:extLst>
          </p:cNvPr>
          <p:cNvSpPr txBox="1"/>
          <p:nvPr/>
        </p:nvSpPr>
        <p:spPr>
          <a:xfrm>
            <a:off x="4286390" y="4033251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L4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7919AE-7AFD-40D0-A09E-B1F32F589349}"/>
              </a:ext>
            </a:extLst>
          </p:cNvPr>
          <p:cNvSpPr txBox="1"/>
          <p:nvPr/>
        </p:nvSpPr>
        <p:spPr>
          <a:xfrm>
            <a:off x="4365733" y="4314964"/>
            <a:ext cx="53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L5</a:t>
            </a:r>
            <a:endParaRPr lang="zh-CN" altLang="en-US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67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9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D6F9B-85B3-4758-9731-CEF292CB182A}"/>
              </a:ext>
            </a:extLst>
          </p:cNvPr>
          <p:cNvSpPr txBox="1">
            <a:spLocks/>
          </p:cNvSpPr>
          <p:nvPr/>
        </p:nvSpPr>
        <p:spPr>
          <a:xfrm>
            <a:off x="126765" y="1025233"/>
            <a:ext cx="6913355" cy="51512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Intrinsic Challenges: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shape variations of vertebrae with different categories (a)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shape resemblance of neighboring vertebrae (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b,d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with arbitrary field of view (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a,b,d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Spine with pathological fracture (c)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metal implant artifacts (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e,f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zh-CN" sz="2600" b="1" dirty="0">
                <a:latin typeface="Calibri" panose="020F0502020204030204" pitchFamily="34" charset="0"/>
                <a:cs typeface="Calibri" panose="020F0502020204030204" pitchFamily="34" charset="0"/>
              </a:rPr>
              <a:t>Shortcomings of Current SOTA: 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global and sequential information of a scan resulted from the 3D patch-wise cropping method.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computation cost of </a:t>
            </a:r>
            <a:r>
              <a:rPr lang="en-US" altLang="zh-CN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3D data and model.</a:t>
            </a:r>
          </a:p>
          <a:p>
            <a:pPr lvl="1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 overfitting problems due to the lack of pre-trained models in 3D medical imaging using a small dataset.</a:t>
            </a:r>
          </a:p>
          <a:p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1C70A60-FE9F-4CDC-8B21-DE309C04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82" y="4354870"/>
            <a:ext cx="1440000" cy="16106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03CA30-DF52-44B5-982B-F87C91922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7"/>
          <a:stretch/>
        </p:blipFill>
        <p:spPr>
          <a:xfrm>
            <a:off x="8845582" y="1165395"/>
            <a:ext cx="1440000" cy="300950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74B3EE8-C7D0-4738-ACF9-DA1DC142BD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8" b="-383"/>
          <a:stretch/>
        </p:blipFill>
        <p:spPr>
          <a:xfrm>
            <a:off x="10469820" y="1159206"/>
            <a:ext cx="1440000" cy="23849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7E9BDB-24B8-4205-992A-69B56ECD0A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15"/>
          <a:stretch/>
        </p:blipFill>
        <p:spPr>
          <a:xfrm>
            <a:off x="7224358" y="1165395"/>
            <a:ext cx="1440000" cy="34549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13DB43-C6D1-4F98-B9D9-884652887F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63" b="5475"/>
          <a:stretch/>
        </p:blipFill>
        <p:spPr>
          <a:xfrm>
            <a:off x="10469820" y="3678107"/>
            <a:ext cx="1440000" cy="22878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531BEE-42D1-4783-8ED4-0FE28259F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789"/>
          <a:stretch/>
        </p:blipFill>
        <p:spPr>
          <a:xfrm>
            <a:off x="7224358" y="4758892"/>
            <a:ext cx="1440000" cy="12066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9A8400-D7C5-4F58-A8C4-DB4E5F389314}"/>
              </a:ext>
            </a:extLst>
          </p:cNvPr>
          <p:cNvSpPr txBox="1"/>
          <p:nvPr/>
        </p:nvSpPr>
        <p:spPr>
          <a:xfrm>
            <a:off x="7224358" y="1097386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391129-DA32-4321-9623-8B2D0F0B05CE}"/>
              </a:ext>
            </a:extLst>
          </p:cNvPr>
          <p:cNvSpPr txBox="1"/>
          <p:nvPr/>
        </p:nvSpPr>
        <p:spPr>
          <a:xfrm>
            <a:off x="7172827" y="4688402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E4135C-1B94-4990-A90A-F0B271847614}"/>
              </a:ext>
            </a:extLst>
          </p:cNvPr>
          <p:cNvSpPr txBox="1"/>
          <p:nvPr/>
        </p:nvSpPr>
        <p:spPr>
          <a:xfrm>
            <a:off x="8706051" y="1097386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3247370-1630-41B1-9825-81F7DCA99B9E}"/>
              </a:ext>
            </a:extLst>
          </p:cNvPr>
          <p:cNvSpPr txBox="1"/>
          <p:nvPr/>
        </p:nvSpPr>
        <p:spPr>
          <a:xfrm>
            <a:off x="8706050" y="4301218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CEBB087-8CE6-4FFF-8BBC-EC3D89D97648}"/>
              </a:ext>
            </a:extLst>
          </p:cNvPr>
          <p:cNvSpPr txBox="1"/>
          <p:nvPr/>
        </p:nvSpPr>
        <p:spPr>
          <a:xfrm>
            <a:off x="10425113" y="1103090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e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C2312F-0A1F-4AE2-8F8B-329CBFFC3E79}"/>
              </a:ext>
            </a:extLst>
          </p:cNvPr>
          <p:cNvSpPr txBox="1"/>
          <p:nvPr/>
        </p:nvSpPr>
        <p:spPr>
          <a:xfrm>
            <a:off x="10417874" y="3638627"/>
            <a:ext cx="4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f )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D8F40AC5-6C2E-49EF-9864-B5AAE64EC547}"/>
              </a:ext>
            </a:extLst>
          </p:cNvPr>
          <p:cNvSpPr/>
          <p:nvPr/>
        </p:nvSpPr>
        <p:spPr>
          <a:xfrm rot="828574">
            <a:off x="11241018" y="2527099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E0F26062-9601-427F-A7CF-64DC790059DC}"/>
              </a:ext>
            </a:extLst>
          </p:cNvPr>
          <p:cNvSpPr/>
          <p:nvPr/>
        </p:nvSpPr>
        <p:spPr>
          <a:xfrm rot="828574">
            <a:off x="11158635" y="2927483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FB30BE75-840E-4B19-A3A3-CF946C1669D1}"/>
              </a:ext>
            </a:extLst>
          </p:cNvPr>
          <p:cNvSpPr/>
          <p:nvPr/>
        </p:nvSpPr>
        <p:spPr>
          <a:xfrm rot="828574">
            <a:off x="10819594" y="3990455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7190154D-DCB0-4537-A1A2-F31EE617C088}"/>
              </a:ext>
            </a:extLst>
          </p:cNvPr>
          <p:cNvSpPr/>
          <p:nvPr/>
        </p:nvSpPr>
        <p:spPr>
          <a:xfrm rot="828574">
            <a:off x="10742952" y="4202439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0BA5E9C-D8D4-4AC3-9025-F45CBCF510A9}"/>
              </a:ext>
            </a:extLst>
          </p:cNvPr>
          <p:cNvSpPr/>
          <p:nvPr/>
        </p:nvSpPr>
        <p:spPr>
          <a:xfrm rot="828574">
            <a:off x="10475788" y="5061418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57692B2-9292-4856-9CDA-CD14BE2A5969}"/>
              </a:ext>
            </a:extLst>
          </p:cNvPr>
          <p:cNvSpPr/>
          <p:nvPr/>
        </p:nvSpPr>
        <p:spPr>
          <a:xfrm rot="828574">
            <a:off x="10623466" y="5367898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682608AE-D555-4B84-B879-57E3F00EBDC2}"/>
              </a:ext>
            </a:extLst>
          </p:cNvPr>
          <p:cNvSpPr/>
          <p:nvPr/>
        </p:nvSpPr>
        <p:spPr>
          <a:xfrm rot="828574">
            <a:off x="9482345" y="2986227"/>
            <a:ext cx="166474" cy="8006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0BF4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1A9B8E-30C4-4947-AC5D-EAECAA2DBBF1}"/>
              </a:ext>
            </a:extLst>
          </p:cNvPr>
          <p:cNvSpPr txBox="1"/>
          <p:nvPr/>
        </p:nvSpPr>
        <p:spPr>
          <a:xfrm>
            <a:off x="206031" y="191357"/>
            <a:ext cx="2330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54DAF92-F3FB-407F-9B06-8C6D15F90244}"/>
              </a:ext>
            </a:extLst>
          </p:cNvPr>
          <p:cNvSpPr txBox="1"/>
          <p:nvPr/>
        </p:nvSpPr>
        <p:spPr>
          <a:xfrm>
            <a:off x="2216470" y="194373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25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F76A83-17F1-40A4-94E5-6D09789EAAD3}"/>
              </a:ext>
            </a:extLst>
          </p:cNvPr>
          <p:cNvSpPr txBox="1"/>
          <p:nvPr/>
        </p:nvSpPr>
        <p:spPr>
          <a:xfrm>
            <a:off x="1" y="276728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</a:rPr>
              <a:t>Multi-View Vertebrae Localization and Identification from CT Images</a:t>
            </a:r>
          </a:p>
        </p:txBody>
      </p:sp>
    </p:spTree>
    <p:extLst>
      <p:ext uri="{BB962C8B-B14F-4D97-AF65-F5344CB8AC3E}">
        <p14:creationId xmlns:p14="http://schemas.microsoft.com/office/powerpoint/2010/main" val="2798399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9EA93580-58E5-48B8-87D7-4E0829A29FCC}"/>
              </a:ext>
            </a:extLst>
          </p:cNvPr>
          <p:cNvSpPr txBox="1"/>
          <p:nvPr/>
        </p:nvSpPr>
        <p:spPr>
          <a:xfrm>
            <a:off x="85730" y="163527"/>
            <a:ext cx="1151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Multi-View Vertebrae Localization and Identification from CT Images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E805A8-4E06-B35F-C8BF-12D66EE3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9" y="1117058"/>
            <a:ext cx="9860281" cy="50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1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0">
            <a:extLst>
              <a:ext uri="{FF2B5EF4-FFF2-40B4-BE49-F238E27FC236}">
                <a16:creationId xmlns:a16="http://schemas.microsoft.com/office/drawing/2014/main" id="{D70482C3-9182-450C-B913-A1BC6B0CFF29}"/>
              </a:ext>
            </a:extLst>
          </p:cNvPr>
          <p:cNvSpPr txBox="1"/>
          <p:nvPr/>
        </p:nvSpPr>
        <p:spPr>
          <a:xfrm>
            <a:off x="533956" y="852346"/>
            <a:ext cx="5162176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MICCAI Challenge VerSe19 dataset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CT scans in total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large-scale in-house dataset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CT scans in total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50">
            <a:extLst>
              <a:ext uri="{FF2B5EF4-FFF2-40B4-BE49-F238E27FC236}">
                <a16:creationId xmlns:a16="http://schemas.microsoft.com/office/drawing/2014/main" id="{73730FC7-4983-46F3-883C-3155161A2786}"/>
              </a:ext>
            </a:extLst>
          </p:cNvPr>
          <p:cNvSpPr txBox="1"/>
          <p:nvPr/>
        </p:nvSpPr>
        <p:spPr>
          <a:xfrm>
            <a:off x="6064253" y="849214"/>
            <a:ext cx="5462528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Metrics: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L-Error(mm): The average Euclidean distance between the ground truth and predictions.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Id-Rate(%): The ratio of correctly identified vertebrae to the total number of vertebrae.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D60BC1-6862-4C59-8B18-19220B71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4" y="3115943"/>
            <a:ext cx="4324008" cy="25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4F151B-60E0-45D3-8DEA-58C7D7762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02" y="3115943"/>
            <a:ext cx="4397590" cy="25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C6E615-E1E6-460E-ABE3-85A25B783451}"/>
              </a:ext>
            </a:extLst>
          </p:cNvPr>
          <p:cNvSpPr/>
          <p:nvPr/>
        </p:nvSpPr>
        <p:spPr>
          <a:xfrm>
            <a:off x="0" y="6396335"/>
            <a:ext cx="95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Sekuboyina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Anjany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al. "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vertebrae labelling and segmentation benchmark for multi-detector CT images." Medical image analysis 73 (2021): 102166.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354009-3538-4106-B68B-4EB57E1C9946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 and Evaluation Metrics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95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194C4BA-ED27-4B18-9047-48D9DAF61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15244"/>
              </p:ext>
            </p:extLst>
          </p:nvPr>
        </p:nvGraphicFramePr>
        <p:xfrm>
          <a:off x="2216652" y="2086874"/>
          <a:ext cx="6984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211747407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430444884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4785851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29673094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631821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Test Dataset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Hidden Dataset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931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Id-Rate(%)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L-Error(mm)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Id-Rate(%)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L-Error(mm)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5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Payer C.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95.65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4.27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94.45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4.80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53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bg1"/>
                          </a:solidFill>
                        </a:rPr>
                        <a:t>Lessmann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 N.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89.86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14.12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90.42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7.04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12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Chen M.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96.94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4.43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86.73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7.13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1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bg1"/>
                          </a:solidFill>
                        </a:rPr>
                        <a:t>Sekuboyina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 A. 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89.97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5.17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87.66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6.56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46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Ours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</a:rPr>
                        <a:t>98.12</a:t>
                      </a:r>
                      <a:endParaRPr lang="zh-CN" alt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</a:rPr>
                        <a:t>1.79</a:t>
                      </a:r>
                      <a:endParaRPr lang="zh-CN" alt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</a:rPr>
                        <a:t>96.45</a:t>
                      </a:r>
                      <a:endParaRPr lang="zh-CN" alt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</a:rPr>
                        <a:t>2.17</a:t>
                      </a:r>
                      <a:endParaRPr lang="zh-CN" alt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945901"/>
                  </a:ext>
                </a:extLst>
              </a:tr>
            </a:tbl>
          </a:graphicData>
        </a:graphic>
      </p:graphicFrame>
      <p:sp>
        <p:nvSpPr>
          <p:cNvPr id="8" name="文本框 50">
            <a:extLst>
              <a:ext uri="{FF2B5EF4-FFF2-40B4-BE49-F238E27FC236}">
                <a16:creationId xmlns:a16="http://schemas.microsoft.com/office/drawing/2014/main" id="{A134FB14-9344-4004-892D-1C284E452797}"/>
              </a:ext>
            </a:extLst>
          </p:cNvPr>
          <p:cNvSpPr txBox="1"/>
          <p:nvPr/>
        </p:nvSpPr>
        <p:spPr>
          <a:xfrm>
            <a:off x="355598" y="943874"/>
            <a:ext cx="610527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Quantitatively Results on MICCAI VerSe19 dataset: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6FED5C-B3C8-40B3-962B-9CCE49F7EDC9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Results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625411-5AAC-4391-A491-1CFD62919A82}"/>
              </a:ext>
            </a:extLst>
          </p:cNvPr>
          <p:cNvSpPr/>
          <p:nvPr/>
        </p:nvSpPr>
        <p:spPr>
          <a:xfrm>
            <a:off x="0" y="6396335"/>
            <a:ext cx="95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Sekuboyina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Anjany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al. "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vertebrae labelling and segmentation benchmark for multi-detector CT images." Medical image analysis 73 (2021): 102166.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92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0">
            <a:extLst>
              <a:ext uri="{FF2B5EF4-FFF2-40B4-BE49-F238E27FC236}">
                <a16:creationId xmlns:a16="http://schemas.microsoft.com/office/drawing/2014/main" id="{A578B6BC-5355-41E6-8B8B-9421A8E80156}"/>
              </a:ext>
            </a:extLst>
          </p:cNvPr>
          <p:cNvSpPr txBox="1"/>
          <p:nvPr/>
        </p:nvSpPr>
        <p:spPr>
          <a:xfrm>
            <a:off x="355598" y="943874"/>
            <a:ext cx="4820540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Ablation of each components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6AB0F76-6698-46F4-987E-4979B9CB8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26794"/>
              </p:ext>
            </p:extLst>
          </p:nvPr>
        </p:nvGraphicFramePr>
        <p:xfrm>
          <a:off x="924518" y="3028532"/>
          <a:ext cx="9432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43044488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64785851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29673094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76318217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26700134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660700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Pre-train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Sequence Loss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Voting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Id-Rate(%)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1534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Dataset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Hidden Dataset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12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84.00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83.45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1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85.58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86.52</a:t>
                      </a:r>
                      <a:endParaRPr lang="zh-CN" alt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46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u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89.41</a:t>
                      </a:r>
                      <a:endParaRPr lang="zh-CN" altLang="en-US" b="0" u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u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90.54</a:t>
                      </a:r>
                      <a:endParaRPr lang="zh-CN" altLang="en-US" b="0" u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494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98.12</a:t>
                      </a:r>
                      <a:endParaRPr lang="zh-CN" altLang="en-US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96.45</a:t>
                      </a:r>
                      <a:endParaRPr lang="zh-CN" altLang="en-US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00539"/>
                  </a:ext>
                </a:extLst>
              </a:tr>
            </a:tbl>
          </a:graphicData>
        </a:graphic>
      </p:graphicFrame>
      <p:sp>
        <p:nvSpPr>
          <p:cNvPr id="7" name="文本框 50">
            <a:extLst>
              <a:ext uri="{FF2B5EF4-FFF2-40B4-BE49-F238E27FC236}">
                <a16:creationId xmlns:a16="http://schemas.microsoft.com/office/drawing/2014/main" id="{D6048329-3C8F-4BCC-AB97-639A9BD1D403}"/>
              </a:ext>
            </a:extLst>
          </p:cNvPr>
          <p:cNvSpPr txBox="1"/>
          <p:nvPr/>
        </p:nvSpPr>
        <p:spPr>
          <a:xfrm>
            <a:off x="688681" y="1339335"/>
            <a:ext cx="9903675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build the basic network for the vertebra localization and identification with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K=10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denoted as Baseline. Pre-train, Sequence Loss, and voting represent the addition of the multi-view contrastive learning, Sequence Loss, and multi-view voting one by one.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486896-4B1E-4634-B359-C1CBF57B8C87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Ablation Study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0">
            <a:extLst>
              <a:ext uri="{FF2B5EF4-FFF2-40B4-BE49-F238E27FC236}">
                <a16:creationId xmlns:a16="http://schemas.microsoft.com/office/drawing/2014/main" id="{A578B6BC-5355-41E6-8B8B-9421A8E80156}"/>
              </a:ext>
            </a:extLst>
          </p:cNvPr>
          <p:cNvSpPr txBox="1"/>
          <p:nvPr/>
        </p:nvSpPr>
        <p:spPr>
          <a:xfrm>
            <a:off x="292102" y="781354"/>
            <a:ext cx="4820540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Ablation of projection number 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9F7200-81D6-4BC3-8936-49324330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99" y="1584046"/>
            <a:ext cx="2222050" cy="4500000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ADE34FF0-7EF8-4339-8786-812B882DF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32"/>
          <a:stretch/>
        </p:blipFill>
        <p:spPr>
          <a:xfrm>
            <a:off x="8052443" y="1546996"/>
            <a:ext cx="3867347" cy="4536000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C00FB653-5019-43A5-8D14-A4AD7D3A3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470" y="1566046"/>
            <a:ext cx="3867347" cy="4536000"/>
          </a:xfrm>
          <a:prstGeom prst="rect">
            <a:avLst/>
          </a:pr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D8FBF4F6-5081-4954-B780-13E3EE974E2C}"/>
              </a:ext>
            </a:extLst>
          </p:cNvPr>
          <p:cNvSpPr txBox="1"/>
          <p:nvPr/>
        </p:nvSpPr>
        <p:spPr>
          <a:xfrm>
            <a:off x="3790950" y="1241480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D75CB08-E3AF-4EBF-AD3C-8ED933EE7AC0}"/>
              </a:ext>
            </a:extLst>
          </p:cNvPr>
          <p:cNvSpPr txBox="1"/>
          <p:nvPr/>
        </p:nvSpPr>
        <p:spPr>
          <a:xfrm>
            <a:off x="5151858" y="1243246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10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4280091B-8D65-4A9C-BFCE-09EEE0D79F80}"/>
              </a:ext>
            </a:extLst>
          </p:cNvPr>
          <p:cNvSpPr txBox="1"/>
          <p:nvPr/>
        </p:nvSpPr>
        <p:spPr>
          <a:xfrm>
            <a:off x="6434558" y="1241480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25DAD443-CEBB-4947-995E-834FC03AFC03}"/>
              </a:ext>
            </a:extLst>
          </p:cNvPr>
          <p:cNvSpPr txBox="1"/>
          <p:nvPr/>
        </p:nvSpPr>
        <p:spPr>
          <a:xfrm>
            <a:off x="8083550" y="1237626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FD1DD4F-1D93-4465-8AE0-8E5186F657F8}"/>
              </a:ext>
            </a:extLst>
          </p:cNvPr>
          <p:cNvSpPr txBox="1"/>
          <p:nvPr/>
        </p:nvSpPr>
        <p:spPr>
          <a:xfrm>
            <a:off x="9444458" y="1239392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10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3B1619B9-83A1-416E-8FF9-6CB20C440B07}"/>
              </a:ext>
            </a:extLst>
          </p:cNvPr>
          <p:cNvSpPr txBox="1"/>
          <p:nvPr/>
        </p:nvSpPr>
        <p:spPr>
          <a:xfrm>
            <a:off x="10727158" y="1237626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 Views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336D1A-CEF6-4E5E-B650-8D06EDD20869}"/>
              </a:ext>
            </a:extLst>
          </p:cNvPr>
          <p:cNvSpPr txBox="1"/>
          <p:nvPr/>
        </p:nvSpPr>
        <p:spPr>
          <a:xfrm>
            <a:off x="206031" y="191357"/>
            <a:ext cx="738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Ablation Study</a:t>
            </a:r>
            <a:endParaRPr lang="zh-CN" altLang="en-US" sz="3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94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_id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bg1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new_idea</Template>
  <TotalTime>48025</TotalTime>
  <Words>688</Words>
  <Application>Microsoft Macintosh PowerPoint</Application>
  <PresentationFormat>宽屏</PresentationFormat>
  <Paragraphs>156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Calibri</vt:lpstr>
      <vt:lpstr>Times New Roman</vt:lpstr>
      <vt:lpstr>Wingdings</vt:lpstr>
      <vt:lpstr>new_idea</vt:lpstr>
      <vt:lpstr>Multi-View Vertebra Localization and Identification from CT Images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>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leejm</dc:creator>
  <cp:lastModifiedBy>吴瀚</cp:lastModifiedBy>
  <cp:revision>2875</cp:revision>
  <dcterms:created xsi:type="dcterms:W3CDTF">2012-05-11T21:32:05Z</dcterms:created>
  <dcterms:modified xsi:type="dcterms:W3CDTF">2023-09-15T05:17:13Z</dcterms:modified>
</cp:coreProperties>
</file>